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88"/>
    <p:restoredTop sz="96341"/>
  </p:normalViewPr>
  <p:slideViewPr>
    <p:cSldViewPr snapToGrid="0" snapToObjects="1">
      <p:cViewPr varScale="1">
        <p:scale>
          <a:sx n="89" d="100"/>
          <a:sy n="89" d="100"/>
        </p:scale>
        <p:origin x="19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jpeg>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11/7/20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11/7/20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hackster.io/embeddedlab786/car-speed-detector-d60ea0" TargetMode="External"/><Relationship Id="rId2" Type="http://schemas.openxmlformats.org/officeDocument/2006/relationships/hyperlink" Target="https://www.hackster.io/yashastronomy/arduino-speed-detector-4eab71" TargetMode="External"/><Relationship Id="rId1" Type="http://schemas.openxmlformats.org/officeDocument/2006/relationships/slideLayout" Target="../slideLayouts/slideLayout2.xml"/><Relationship Id="rId4" Type="http://schemas.openxmlformats.org/officeDocument/2006/relationships/hyperlink" Target="https://www.hackster.io/NerdFatherRJ/speeduino-speed-tracker-c8fca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rystalfontz.com/product/cfah2004actmiew-20x4-i2c-character-lcd?kw=&amp;origin=pla&amp;gclid=CjwKCAjwq_D7BRADEiwAVMDdHiHPBFW64CMppy-nCaKe0sCETMsAPY2SlfEIacJEAEYCOHrj1hV69BoCuvgQAvD_BwE#undefined" TargetMode="External"/><Relationship Id="rId2" Type="http://schemas.openxmlformats.org/officeDocument/2006/relationships/hyperlink" Target="https://www.pololu.com/product/136"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but out of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”Barely got there!”</a:t>
            </a:r>
          </a:p>
          <a:p>
            <a:pPr lvl="1"/>
            <a:r>
              <a:rPr lang="en-US" dirty="0"/>
              <a:t>Fast speeds: “A little strong!”</a:t>
            </a:r>
          </a:p>
          <a:p>
            <a:pPr lvl="1"/>
            <a:r>
              <a:rPr lang="en-US" dirty="0"/>
              <a:t>Perfect speed: “Perfect putt!”</a:t>
            </a:r>
          </a:p>
          <a:p>
            <a:pPr lvl="1"/>
            <a:endParaRPr lang="en-US" dirty="0"/>
          </a:p>
          <a:p>
            <a:r>
              <a:rPr lang="en-US" dirty="0"/>
              <a:t>The device will utilize IR sensors, a screen display, a speaker, and the Pocket Beagle to achieve this functionality.</a:t>
            </a:r>
          </a:p>
          <a:p>
            <a:endParaRPr lang="en-US" dirty="0"/>
          </a:p>
          <a:p>
            <a:r>
              <a:rPr lang="en-US" dirty="0"/>
              <a:t>The screen will display a short history of the speeds of the last four putts, and the device will be powered on and off with a power button</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B507-8066-644C-B984-3D7E7A8C043B}"/>
              </a:ext>
            </a:extLst>
          </p:cNvPr>
          <p:cNvSpPr>
            <a:spLocks noGrp="1"/>
          </p:cNvSpPr>
          <p:nvPr>
            <p:ph type="title"/>
          </p:nvPr>
        </p:nvSpPr>
        <p:spPr/>
        <p:txBody>
          <a:bodyPr/>
          <a:lstStyle/>
          <a:p>
            <a:r>
              <a:rPr lang="en-US" u="sng" dirty="0"/>
              <a:t>Rough Sketch of Device Design</a:t>
            </a:r>
          </a:p>
        </p:txBody>
      </p:sp>
      <p:pic>
        <p:nvPicPr>
          <p:cNvPr id="5" name="Picture 4">
            <a:extLst>
              <a:ext uri="{FF2B5EF4-FFF2-40B4-BE49-F238E27FC236}">
                <a16:creationId xmlns:a16="http://schemas.microsoft.com/office/drawing/2014/main" id="{D24A241D-3612-9040-97C3-BA191F4B50B6}"/>
              </a:ext>
            </a:extLst>
          </p:cNvPr>
          <p:cNvPicPr>
            <a:picLocks noChangeAspect="1"/>
          </p:cNvPicPr>
          <p:nvPr/>
        </p:nvPicPr>
        <p:blipFill>
          <a:blip r:embed="rId2"/>
          <a:stretch>
            <a:fillRect/>
          </a:stretch>
        </p:blipFill>
        <p:spPr>
          <a:xfrm>
            <a:off x="2703444" y="1996440"/>
            <a:ext cx="7036904" cy="3764744"/>
          </a:xfrm>
          <a:prstGeom prst="rect">
            <a:avLst/>
          </a:prstGeom>
        </p:spPr>
      </p:pic>
    </p:spTree>
    <p:extLst>
      <p:ext uri="{BB962C8B-B14F-4D97-AF65-F5344CB8AC3E}">
        <p14:creationId xmlns:p14="http://schemas.microsoft.com/office/powerpoint/2010/main" val="265335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1FF61-1844-DB43-AA81-E8EDFC120D3F}"/>
              </a:ext>
            </a:extLst>
          </p:cNvPr>
          <p:cNvSpPr>
            <a:spLocks noGrp="1"/>
          </p:cNvSpPr>
          <p:nvPr>
            <p:ph type="title"/>
          </p:nvPr>
        </p:nvSpPr>
        <p:spPr/>
        <p:txBody>
          <a:bodyPr/>
          <a:lstStyle/>
          <a:p>
            <a:r>
              <a:rPr lang="en-US" u="sng" dirty="0"/>
              <a:t>Existing Solutions</a:t>
            </a:r>
          </a:p>
        </p:txBody>
      </p:sp>
      <p:sp>
        <p:nvSpPr>
          <p:cNvPr id="3" name="Content Placeholder 2">
            <a:extLst>
              <a:ext uri="{FF2B5EF4-FFF2-40B4-BE49-F238E27FC236}">
                <a16:creationId xmlns:a16="http://schemas.microsoft.com/office/drawing/2014/main" id="{3DF8668C-C86D-4542-8132-D1BD0666D76F}"/>
              </a:ext>
            </a:extLst>
          </p:cNvPr>
          <p:cNvSpPr>
            <a:spLocks noGrp="1"/>
          </p:cNvSpPr>
          <p:nvPr>
            <p:ph idx="1"/>
          </p:nvPr>
        </p:nvSpPr>
        <p:spPr>
          <a:xfrm>
            <a:off x="838200" y="1825624"/>
            <a:ext cx="10515600" cy="4893227"/>
          </a:xfrm>
        </p:spPr>
        <p:txBody>
          <a:bodyPr>
            <a:normAutofit fontScale="92500" lnSpcReduction="10000"/>
          </a:bodyPr>
          <a:lstStyle/>
          <a:p>
            <a:r>
              <a:rPr lang="en-US" dirty="0"/>
              <a:t>There are a few existing projects that use an Arduino UNO to detect the speed of toy cars passing in front of an IR sensor set up. The projects are linked below:</a:t>
            </a:r>
          </a:p>
          <a:p>
            <a:endParaRPr lang="en-US" dirty="0"/>
          </a:p>
          <a:p>
            <a:pPr lvl="1"/>
            <a:r>
              <a:rPr lang="en-US" dirty="0">
                <a:hlinkClick r:id="rId2"/>
              </a:rPr>
              <a:t>https://www.hackster.io/yashastronomy/arduino-speed-detector-4eab71</a:t>
            </a:r>
            <a:endParaRPr lang="en-US" dirty="0"/>
          </a:p>
          <a:p>
            <a:pPr lvl="1"/>
            <a:r>
              <a:rPr lang="en-US" dirty="0">
                <a:hlinkClick r:id="rId3"/>
              </a:rPr>
              <a:t>https://www.hackster.io/embeddedlab786/car-speed-detector-d60ea0</a:t>
            </a:r>
            <a:endParaRPr lang="en-US" dirty="0"/>
          </a:p>
          <a:p>
            <a:pPr lvl="1"/>
            <a:r>
              <a:rPr lang="en-US" dirty="0">
                <a:hlinkClick r:id="rId4"/>
              </a:rPr>
              <a:t>https://www.hackster.io/NerdFatherRJ/speeduino-speed-tracker-c8fcae</a:t>
            </a:r>
            <a:r>
              <a:rPr lang="en-US" dirty="0"/>
              <a:t> </a:t>
            </a:r>
          </a:p>
          <a:p>
            <a:pPr lvl="1"/>
            <a:endParaRPr lang="en-US" dirty="0"/>
          </a:p>
          <a:p>
            <a:r>
              <a:rPr lang="en-US" dirty="0"/>
              <a:t>The improvements that will be made are an added audible component to the device. This audio feedback will allow users to understand the device’s analysis of the putt without relocating from their putting position to check the display screen. Additionally, a PocketBeagle will be used instead of an Arduino.</a:t>
            </a:r>
          </a:p>
          <a:p>
            <a:pPr lvl="1"/>
            <a:endParaRPr lang="en-US" dirty="0"/>
          </a:p>
          <a:p>
            <a:pPr lvl="1"/>
            <a:endParaRPr lang="en-US" dirty="0"/>
          </a:p>
        </p:txBody>
      </p:sp>
    </p:spTree>
    <p:extLst>
      <p:ext uri="{BB962C8B-B14F-4D97-AF65-F5344CB8AC3E}">
        <p14:creationId xmlns:p14="http://schemas.microsoft.com/office/powerpoint/2010/main" val="1024832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GPIO60/P2_2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GPIO60/P2_10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GPIO60/P2_19</a:t>
            </a:r>
          </a:p>
        </p:txBody>
      </p:sp>
    </p:spTree>
    <p:extLst>
      <p:ext uri="{BB962C8B-B14F-4D97-AF65-F5344CB8AC3E}">
        <p14:creationId xmlns:p14="http://schemas.microsoft.com/office/powerpoint/2010/main" val="2718595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EB70A8-412B-3441-B76B-6DFB3F3F7E8D}"/>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4731026" y="4896679"/>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2080591" y="3365727"/>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2160103" y="3365728"/>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1669776" y="4503872"/>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1590264" y="4579254"/>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943270" y="2758369"/>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10022782" y="2792686"/>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p:cNvCxnSpPr>
          <p:nvPr/>
        </p:nvCxnSpPr>
        <p:spPr>
          <a:xfrm flipH="1">
            <a:off x="8987453" y="3129601"/>
            <a:ext cx="955817"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900902" y="2758369"/>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4" name="TextBox 33">
            <a:extLst>
              <a:ext uri="{FF2B5EF4-FFF2-40B4-BE49-F238E27FC236}">
                <a16:creationId xmlns:a16="http://schemas.microsoft.com/office/drawing/2014/main" id="{5327436B-AEB8-3B42-A364-B7F45C1F92E5}"/>
              </a:ext>
            </a:extLst>
          </p:cNvPr>
          <p:cNvSpPr txBox="1"/>
          <p:nvPr/>
        </p:nvSpPr>
        <p:spPr>
          <a:xfrm>
            <a:off x="4956306" y="3226998"/>
            <a:ext cx="1166197" cy="646331"/>
          </a:xfrm>
          <a:prstGeom prst="rect">
            <a:avLst/>
          </a:prstGeom>
          <a:noFill/>
        </p:spPr>
        <p:txBody>
          <a:bodyPr wrap="square" rtlCol="0">
            <a:spAutoFit/>
          </a:bodyPr>
          <a:lstStyle/>
          <a:p>
            <a:pPr algn="ctr"/>
            <a:r>
              <a:rPr lang="en-US" dirty="0"/>
              <a:t>3.3V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98613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108750" y="2975712"/>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89" y="2294593"/>
            <a:ext cx="95581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425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74124-EBE2-5641-BD06-76414170F39F}"/>
              </a:ext>
            </a:extLst>
          </p:cNvPr>
          <p:cNvSpPr>
            <a:spLocks noGrp="1"/>
          </p:cNvSpPr>
          <p:nvPr>
            <p:ph type="title"/>
          </p:nvPr>
        </p:nvSpPr>
        <p:spPr/>
        <p:txBody>
          <a:bodyPr/>
          <a:lstStyle/>
          <a:p>
            <a:r>
              <a:rPr lang="en-US" u="sng" dirty="0"/>
              <a:t>Components/Budget</a:t>
            </a:r>
          </a:p>
        </p:txBody>
      </p:sp>
      <p:graphicFrame>
        <p:nvGraphicFramePr>
          <p:cNvPr id="5" name="Content Placeholder 3">
            <a:extLst>
              <a:ext uri="{FF2B5EF4-FFF2-40B4-BE49-F238E27FC236}">
                <a16:creationId xmlns:a16="http://schemas.microsoft.com/office/drawing/2014/main" id="{54445E2B-57E6-724A-9438-E12966B2599A}"/>
              </a:ext>
            </a:extLst>
          </p:cNvPr>
          <p:cNvGraphicFramePr>
            <a:graphicFrameLocks noGrp="1"/>
          </p:cNvGraphicFramePr>
          <p:nvPr>
            <p:ph idx="1"/>
            <p:extLst>
              <p:ext uri="{D42A27DB-BD31-4B8C-83A1-F6EECF244321}">
                <p14:modId xmlns:p14="http://schemas.microsoft.com/office/powerpoint/2010/main" val="2766509338"/>
              </p:ext>
            </p:extLst>
          </p:nvPr>
        </p:nvGraphicFramePr>
        <p:xfrm>
          <a:off x="838199" y="2088253"/>
          <a:ext cx="10515601" cy="2941320"/>
        </p:xfrm>
        <a:graphic>
          <a:graphicData uri="http://schemas.openxmlformats.org/drawingml/2006/table">
            <a:tbl>
              <a:tblPr firstRow="1" bandRow="1">
                <a:tableStyleId>{BC89EF96-8CEA-46FF-86C4-4CE0E7609802}</a:tableStyleId>
              </a:tblPr>
              <a:tblGrid>
                <a:gridCol w="7511143">
                  <a:extLst>
                    <a:ext uri="{9D8B030D-6E8A-4147-A177-3AD203B41FA5}">
                      <a16:colId xmlns:a16="http://schemas.microsoft.com/office/drawing/2014/main" val="3675253430"/>
                    </a:ext>
                  </a:extLst>
                </a:gridCol>
                <a:gridCol w="1502229">
                  <a:extLst>
                    <a:ext uri="{9D8B030D-6E8A-4147-A177-3AD203B41FA5}">
                      <a16:colId xmlns:a16="http://schemas.microsoft.com/office/drawing/2014/main" val="1372058784"/>
                    </a:ext>
                  </a:extLst>
                </a:gridCol>
                <a:gridCol w="1502229">
                  <a:extLst>
                    <a:ext uri="{9D8B030D-6E8A-4147-A177-3AD203B41FA5}">
                      <a16:colId xmlns:a16="http://schemas.microsoft.com/office/drawing/2014/main" val="356583018"/>
                    </a:ext>
                  </a:extLst>
                </a:gridCol>
              </a:tblGrid>
              <a:tr h="370840">
                <a:tc>
                  <a:txBody>
                    <a:bodyPr/>
                    <a:lstStyle/>
                    <a:p>
                      <a:r>
                        <a:rPr lang="en-US" dirty="0"/>
                        <a:t>Component</a:t>
                      </a:r>
                    </a:p>
                  </a:txBody>
                  <a:tcPr marL="87630" marR="87630">
                    <a:solidFill>
                      <a:schemeClr val="bg1"/>
                    </a:solidFill>
                  </a:tcPr>
                </a:tc>
                <a:tc>
                  <a:txBody>
                    <a:bodyPr/>
                    <a:lstStyle/>
                    <a:p>
                      <a:r>
                        <a:rPr lang="en-US" dirty="0"/>
                        <a:t>Need to Buy</a:t>
                      </a:r>
                    </a:p>
                  </a:txBody>
                  <a:tcPr marL="87630" marR="87630">
                    <a:solidFill>
                      <a:schemeClr val="bg1"/>
                    </a:solidFill>
                  </a:tcPr>
                </a:tc>
                <a:tc>
                  <a:txBody>
                    <a:bodyPr/>
                    <a:lstStyle/>
                    <a:p>
                      <a:r>
                        <a:rPr lang="en-US" dirty="0"/>
                        <a:t>Cost</a:t>
                      </a:r>
                    </a:p>
                  </a:txBody>
                  <a:tcPr marL="87630" marR="87630">
                    <a:solidFill>
                      <a:schemeClr val="bg1"/>
                    </a:solidFill>
                  </a:tcPr>
                </a:tc>
                <a:extLst>
                  <a:ext uri="{0D108BD9-81ED-4DB2-BD59-A6C34878D82A}">
                    <a16:rowId xmlns:a16="http://schemas.microsoft.com/office/drawing/2014/main" val="1606800787"/>
                  </a:ext>
                </a:extLst>
              </a:tr>
              <a:tr h="370840">
                <a:tc>
                  <a:txBody>
                    <a:bodyPr/>
                    <a:lstStyle/>
                    <a:p>
                      <a:r>
                        <a:rPr lang="en-US" dirty="0"/>
                        <a:t>Sharp IR Analog Distance Sensors:</a:t>
                      </a:r>
                    </a:p>
                    <a:p>
                      <a:r>
                        <a:rPr lang="en-US" dirty="0">
                          <a:hlinkClick r:id="rId2"/>
                        </a:rPr>
                        <a:t>https://www.pololu.com/product/136</a:t>
                      </a:r>
                      <a:r>
                        <a:rPr lang="en-US" dirty="0"/>
                        <a:t> </a:t>
                      </a:r>
                    </a:p>
                  </a:txBody>
                  <a:tcPr marL="87630" marR="87630">
                    <a:solidFill>
                      <a:schemeClr val="bg1"/>
                    </a:solidFill>
                  </a:tcPr>
                </a:tc>
                <a:tc>
                  <a:txBody>
                    <a:bodyPr/>
                    <a:lstStyle/>
                    <a:p>
                      <a:r>
                        <a:rPr lang="en-US" dirty="0"/>
                        <a:t>x2</a:t>
                      </a:r>
                    </a:p>
                  </a:txBody>
                  <a:tcPr marL="87630" marR="87630">
                    <a:solidFill>
                      <a:schemeClr val="bg1"/>
                    </a:solidFill>
                  </a:tcPr>
                </a:tc>
                <a:tc>
                  <a:txBody>
                    <a:bodyPr/>
                    <a:lstStyle/>
                    <a:p>
                      <a:r>
                        <a:rPr lang="en-US" dirty="0"/>
                        <a:t>$10.29</a:t>
                      </a:r>
                    </a:p>
                  </a:txBody>
                  <a:tcPr marL="87630" marR="87630">
                    <a:solidFill>
                      <a:schemeClr val="bg1"/>
                    </a:solidFill>
                  </a:tcPr>
                </a:tc>
                <a:extLst>
                  <a:ext uri="{0D108BD9-81ED-4DB2-BD59-A6C34878D82A}">
                    <a16:rowId xmlns:a16="http://schemas.microsoft.com/office/drawing/2014/main" val="33313506"/>
                  </a:ext>
                </a:extLst>
              </a:tr>
              <a:tr h="370840">
                <a:tc>
                  <a:txBody>
                    <a:bodyPr/>
                    <a:lstStyle/>
                    <a:p>
                      <a:r>
                        <a:rPr lang="en-US" dirty="0"/>
                        <a:t>20x4 I2C Character LCD Display:</a:t>
                      </a:r>
                    </a:p>
                    <a:p>
                      <a:r>
                        <a:rPr lang="en-US" dirty="0">
                          <a:hlinkClick r:id="rId3"/>
                        </a:rPr>
                        <a:t>https://www.crystalfontz.com/product/cfah2004actmiew-20x4-i2c-character-lcd?kw=&amp;origin=pla&amp;gclid=CjwKCAjwq_D7BRADEiwAVMDdHiHPBFW64CMppy-nCaKe0sCETMsAPY2SlfEIacJEAEYCOHrj1hV69BoCuvgQAvD_BwE#undefined</a:t>
                      </a:r>
                      <a:r>
                        <a:rPr lang="en-US" dirty="0"/>
                        <a:t> </a:t>
                      </a:r>
                    </a:p>
                  </a:txBody>
                  <a:tcPr marL="87630" marR="87630">
                    <a:solidFill>
                      <a:schemeClr val="bg1"/>
                    </a:solidFill>
                  </a:tcPr>
                </a:tc>
                <a:tc>
                  <a:txBody>
                    <a:bodyPr/>
                    <a:lstStyle/>
                    <a:p>
                      <a:r>
                        <a:rPr lang="en-US" dirty="0"/>
                        <a:t>x1</a:t>
                      </a:r>
                    </a:p>
                  </a:txBody>
                  <a:tcPr marL="87630" marR="87630">
                    <a:solidFill>
                      <a:schemeClr val="bg1"/>
                    </a:solidFill>
                  </a:tcPr>
                </a:tc>
                <a:tc>
                  <a:txBody>
                    <a:bodyPr/>
                    <a:lstStyle/>
                    <a:p>
                      <a:r>
                        <a:rPr lang="en-US" dirty="0"/>
                        <a:t>$15.81</a:t>
                      </a:r>
                    </a:p>
                  </a:txBody>
                  <a:tcPr marL="87630" marR="87630">
                    <a:solidFill>
                      <a:schemeClr val="bg1"/>
                    </a:solidFill>
                  </a:tcPr>
                </a:tc>
                <a:extLst>
                  <a:ext uri="{0D108BD9-81ED-4DB2-BD59-A6C34878D82A}">
                    <a16:rowId xmlns:a16="http://schemas.microsoft.com/office/drawing/2014/main" val="1757493575"/>
                  </a:ext>
                </a:extLst>
              </a:tr>
              <a:tr h="370840">
                <a:tc>
                  <a:txBody>
                    <a:bodyPr/>
                    <a:lstStyle/>
                    <a:p>
                      <a:r>
                        <a:rPr lang="en-US" dirty="0"/>
                        <a:t>USB to Audio Jack</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2045838808"/>
                  </a:ext>
                </a:extLst>
              </a:tr>
              <a:tr h="370840">
                <a:tc>
                  <a:txBody>
                    <a:bodyPr/>
                    <a:lstStyle/>
                    <a:p>
                      <a:r>
                        <a:rPr lang="en-US" dirty="0"/>
                        <a:t>Button for Powering on Device</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1921008784"/>
                  </a:ext>
                </a:extLst>
              </a:tr>
            </a:tbl>
          </a:graphicData>
        </a:graphic>
      </p:graphicFrame>
    </p:spTree>
    <p:extLst>
      <p:ext uri="{BB962C8B-B14F-4D97-AF65-F5344CB8AC3E}">
        <p14:creationId xmlns:p14="http://schemas.microsoft.com/office/powerpoint/2010/main" val="2290132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37246</TotalTime>
  <Words>516</Words>
  <Application>Microsoft Macintosh PowerPoint</Application>
  <PresentationFormat>Widescreen</PresentationFormat>
  <Paragraphs>99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ENGI 301  Putting Speed Control Device Proposal</vt:lpstr>
      <vt:lpstr>Background Information</vt:lpstr>
      <vt:lpstr>Rough Sketch of Device Design</vt:lpstr>
      <vt:lpstr>Existing Solutions</vt:lpstr>
      <vt:lpstr>System Block Diagram</vt:lpstr>
      <vt:lpstr>Power Block Diagram</vt:lpstr>
      <vt:lpstr>Components/Budget</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35</cp:revision>
  <dcterms:created xsi:type="dcterms:W3CDTF">2020-10-04T00:26:22Z</dcterms:created>
  <dcterms:modified xsi:type="dcterms:W3CDTF">2020-11-07T23:03:47Z</dcterms:modified>
</cp:coreProperties>
</file>

<file path=docProps/thumbnail.jpeg>
</file>